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sldIdLst>
    <p:sldId id="256" r:id="rId2"/>
    <p:sldId id="257" r:id="rId3"/>
    <p:sldId id="258" r:id="rId4"/>
    <p:sldId id="261" r:id="rId5"/>
    <p:sldId id="262" r:id="rId6"/>
    <p:sldId id="264" r:id="rId7"/>
    <p:sldId id="265" r:id="rId8"/>
    <p:sldId id="267" r:id="rId9"/>
    <p:sldId id="268" r:id="rId10"/>
    <p:sldId id="269" r:id="rId11"/>
    <p:sldId id="270" r:id="rId12"/>
    <p:sldId id="271" r:id="rId13"/>
    <p:sldId id="272" r:id="rId14"/>
    <p:sldId id="273" r:id="rId15"/>
    <p:sldId id="274" r:id="rId16"/>
    <p:sldId id="275" r:id="rId17"/>
    <p:sldId id="276" r:id="rId18"/>
    <p:sldId id="277" r:id="rId19"/>
    <p:sldId id="278" r:id="rId20"/>
    <p:sldId id="279"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775"/>
  </p:normalViewPr>
  <p:slideViewPr>
    <p:cSldViewPr snapToGrid="0" snapToObjects="1">
      <p:cViewPr varScale="1">
        <p:scale>
          <a:sx n="110" d="100"/>
          <a:sy n="110" d="100"/>
        </p:scale>
        <p:origin x="63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tiff>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dirty="0"/>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5/10/20</a:t>
            </a:fld>
            <a:endParaRPr lang="en-US" dirty="0"/>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dirty="0"/>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5410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5/10/20</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6071282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5/10/20</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00796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5/10/20</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9979012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dirty="0"/>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5/10/20</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4092156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5/10/20</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139699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dirty="0"/>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5/10/20</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389202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dirty="0"/>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5/10/20</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236850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5/10/20</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366361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5/10/20</a:t>
            </a:fld>
            <a:endParaRPr lang="en-US" dirty="0"/>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818906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dirty="0"/>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5/10/20</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971287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5/10/20</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91202020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7072B2-88D9-7D4B-B98E-A7F24C64867A}"/>
              </a:ext>
            </a:extLst>
          </p:cNvPr>
          <p:cNvSpPr>
            <a:spLocks noGrp="1"/>
          </p:cNvSpPr>
          <p:nvPr>
            <p:ph type="ctrTitle"/>
          </p:nvPr>
        </p:nvSpPr>
        <p:spPr>
          <a:xfrm>
            <a:off x="838199" y="1093788"/>
            <a:ext cx="10506455" cy="2967208"/>
          </a:xfrm>
        </p:spPr>
        <p:txBody>
          <a:bodyPr>
            <a:normAutofit/>
          </a:bodyPr>
          <a:lstStyle/>
          <a:p>
            <a:r>
              <a:rPr lang="en-US" sz="6800"/>
              <a:t>Image Segmentation Using Deep Learning: A Survey</a:t>
            </a:r>
          </a:p>
        </p:txBody>
      </p:sp>
      <p:sp>
        <p:nvSpPr>
          <p:cNvPr id="3" name="Subtitle 2">
            <a:extLst>
              <a:ext uri="{FF2B5EF4-FFF2-40B4-BE49-F238E27FC236}">
                <a16:creationId xmlns:a16="http://schemas.microsoft.com/office/drawing/2014/main" id="{C95E45D2-18E5-2B46-8B5C-C393CE3F2CAD}"/>
              </a:ext>
            </a:extLst>
          </p:cNvPr>
          <p:cNvSpPr>
            <a:spLocks noGrp="1"/>
          </p:cNvSpPr>
          <p:nvPr>
            <p:ph type="subTitle" idx="1"/>
          </p:nvPr>
        </p:nvSpPr>
        <p:spPr>
          <a:xfrm>
            <a:off x="6096000" y="4619624"/>
            <a:ext cx="5251703" cy="1038225"/>
          </a:xfrm>
        </p:spPr>
        <p:txBody>
          <a:bodyPr>
            <a:normAutofit/>
          </a:bodyPr>
          <a:lstStyle/>
          <a:p>
            <a:pPr algn="r">
              <a:lnSpc>
                <a:spcPct val="100000"/>
              </a:lnSpc>
            </a:pPr>
            <a:r>
              <a:rPr lang="en-US" sz="1500"/>
              <a:t>Nupur Yadav</a:t>
            </a:r>
          </a:p>
          <a:p>
            <a:pPr algn="r">
              <a:lnSpc>
                <a:spcPct val="100000"/>
              </a:lnSpc>
            </a:pPr>
            <a:r>
              <a:rPr lang="en-US" sz="1500"/>
              <a:t>San Jose State University</a:t>
            </a:r>
          </a:p>
          <a:p>
            <a:pPr algn="r">
              <a:lnSpc>
                <a:spcPct val="100000"/>
              </a:lnSpc>
            </a:pPr>
            <a:r>
              <a:rPr lang="en-US" sz="1500"/>
              <a:t>Deep Learning</a:t>
            </a:r>
          </a:p>
        </p:txBody>
      </p:sp>
      <p:sp>
        <p:nvSpPr>
          <p:cNvPr id="10" name="Rectangle 9">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64270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DD44EC-7DD3-4C44-B6E2-C061DB360E39}"/>
              </a:ext>
            </a:extLst>
          </p:cNvPr>
          <p:cNvSpPr>
            <a:spLocks noGrp="1"/>
          </p:cNvSpPr>
          <p:nvPr>
            <p:ph type="title"/>
          </p:nvPr>
        </p:nvSpPr>
        <p:spPr>
          <a:xfrm>
            <a:off x="411480" y="991443"/>
            <a:ext cx="4443154" cy="1087819"/>
          </a:xfrm>
        </p:spPr>
        <p:txBody>
          <a:bodyPr anchor="b">
            <a:normAutofit/>
          </a:bodyPr>
          <a:lstStyle/>
          <a:p>
            <a:r>
              <a:rPr lang="en-US" sz="2600"/>
              <a:t>R-CNN Based Models (for Instance Segmentation)</a:t>
            </a:r>
          </a:p>
        </p:txBody>
      </p:sp>
      <p:sp>
        <p:nvSpPr>
          <p:cNvPr id="11"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2265624-558E-E046-A9F3-7B593AD8C0CA}"/>
              </a:ext>
            </a:extLst>
          </p:cNvPr>
          <p:cNvSpPr>
            <a:spLocks noGrp="1"/>
          </p:cNvSpPr>
          <p:nvPr>
            <p:ph idx="1"/>
          </p:nvPr>
        </p:nvSpPr>
        <p:spPr>
          <a:xfrm>
            <a:off x="411480" y="2684095"/>
            <a:ext cx="4443154" cy="3492868"/>
          </a:xfrm>
        </p:spPr>
        <p:txBody>
          <a:bodyPr>
            <a:normAutofit/>
          </a:bodyPr>
          <a:lstStyle/>
          <a:p>
            <a:pPr>
              <a:lnSpc>
                <a:spcPct val="100000"/>
              </a:lnSpc>
            </a:pPr>
            <a:r>
              <a:rPr lang="en-US" sz="1600"/>
              <a:t>The regional convolutional network (RCN) is a very popular model addressing the problem of instance segmentation.</a:t>
            </a:r>
          </a:p>
          <a:p>
            <a:pPr>
              <a:lnSpc>
                <a:spcPct val="100000"/>
              </a:lnSpc>
            </a:pPr>
            <a:r>
              <a:rPr lang="en-US" sz="1600"/>
              <a:t>It performs the tasks of object detection and semantic segmentation simultaneously.</a:t>
            </a:r>
          </a:p>
          <a:p>
            <a:pPr>
              <a:lnSpc>
                <a:spcPct val="100000"/>
              </a:lnSpc>
            </a:pPr>
            <a:r>
              <a:rPr lang="en-US" sz="1600"/>
              <a:t>Its extension Faster R-CNN uses a regional proposal network (RPN) to extract a Region of Interest (RoI) and then uses a RoIPool layer for feature computation from these proposals and infers the bounding box coordinates and class of the object.</a:t>
            </a:r>
          </a:p>
          <a:p>
            <a:pPr>
              <a:lnSpc>
                <a:spcPct val="100000"/>
              </a:lnSpc>
            </a:pPr>
            <a:endParaRPr lang="en-US" sz="1600"/>
          </a:p>
        </p:txBody>
      </p:sp>
      <p:pic>
        <p:nvPicPr>
          <p:cNvPr id="4" name="Picture 3">
            <a:extLst>
              <a:ext uri="{FF2B5EF4-FFF2-40B4-BE49-F238E27FC236}">
                <a16:creationId xmlns:a16="http://schemas.microsoft.com/office/drawing/2014/main" id="{EC951531-810A-664B-BBC2-9A64892B2A8F}"/>
              </a:ext>
            </a:extLst>
          </p:cNvPr>
          <p:cNvPicPr>
            <a:picLocks noChangeAspect="1"/>
          </p:cNvPicPr>
          <p:nvPr/>
        </p:nvPicPr>
        <p:blipFill>
          <a:blip r:embed="rId2"/>
          <a:stretch>
            <a:fillRect/>
          </a:stretch>
        </p:blipFill>
        <p:spPr>
          <a:xfrm>
            <a:off x="5385816" y="1372590"/>
            <a:ext cx="6440424" cy="4057465"/>
          </a:xfrm>
          <a:prstGeom prst="rect">
            <a:avLst/>
          </a:prstGeom>
        </p:spPr>
      </p:pic>
    </p:spTree>
    <p:extLst>
      <p:ext uri="{BB962C8B-B14F-4D97-AF65-F5344CB8AC3E}">
        <p14:creationId xmlns:p14="http://schemas.microsoft.com/office/powerpoint/2010/main" val="11150378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0EC7A6-CE7C-5A49-942F-326D92ED1B58}"/>
              </a:ext>
            </a:extLst>
          </p:cNvPr>
          <p:cNvSpPr>
            <a:spLocks noGrp="1"/>
          </p:cNvSpPr>
          <p:nvPr>
            <p:ph type="title"/>
          </p:nvPr>
        </p:nvSpPr>
        <p:spPr>
          <a:xfrm>
            <a:off x="411480" y="991443"/>
            <a:ext cx="4443154" cy="1087819"/>
          </a:xfrm>
        </p:spPr>
        <p:txBody>
          <a:bodyPr anchor="b">
            <a:normAutofit/>
          </a:bodyPr>
          <a:lstStyle/>
          <a:p>
            <a:r>
              <a:rPr lang="en-US" sz="2400" dirty="0"/>
              <a:t>Dilated Convolutional Models and DeepLab Family</a:t>
            </a:r>
          </a:p>
        </p:txBody>
      </p:sp>
      <p:sp>
        <p:nvSpPr>
          <p:cNvPr id="11"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CD111FE-72D4-6842-B5B6-65332BAA26D5}"/>
              </a:ext>
            </a:extLst>
          </p:cNvPr>
          <p:cNvSpPr>
            <a:spLocks noGrp="1"/>
          </p:cNvSpPr>
          <p:nvPr>
            <p:ph idx="1"/>
          </p:nvPr>
        </p:nvSpPr>
        <p:spPr>
          <a:xfrm>
            <a:off x="411480" y="2684095"/>
            <a:ext cx="4443154" cy="3492868"/>
          </a:xfrm>
        </p:spPr>
        <p:txBody>
          <a:bodyPr>
            <a:normAutofit/>
          </a:bodyPr>
          <a:lstStyle/>
          <a:p>
            <a:r>
              <a:rPr lang="en-US" sz="1700"/>
              <a:t>In Dilated Convolutional models an additional parameter is added to convolutional layers known as dilation rate which defines a spacing between the weights of the kernel.</a:t>
            </a:r>
          </a:p>
          <a:p>
            <a:r>
              <a:rPr lang="en-US" sz="1700"/>
              <a:t>They are very popular for real-time segmentation.</a:t>
            </a:r>
          </a:p>
          <a:p>
            <a:endParaRPr lang="en-US" sz="1700"/>
          </a:p>
        </p:txBody>
      </p:sp>
      <p:pic>
        <p:nvPicPr>
          <p:cNvPr id="4" name="Picture 3">
            <a:extLst>
              <a:ext uri="{FF2B5EF4-FFF2-40B4-BE49-F238E27FC236}">
                <a16:creationId xmlns:a16="http://schemas.microsoft.com/office/drawing/2014/main" id="{6CEF1C8D-991E-5449-86BE-7DF3F05D3AF4}"/>
              </a:ext>
            </a:extLst>
          </p:cNvPr>
          <p:cNvPicPr>
            <a:picLocks noChangeAspect="1"/>
          </p:cNvPicPr>
          <p:nvPr/>
        </p:nvPicPr>
        <p:blipFill>
          <a:blip r:embed="rId2"/>
          <a:stretch>
            <a:fillRect/>
          </a:stretch>
        </p:blipFill>
        <p:spPr>
          <a:xfrm>
            <a:off x="5385816" y="1960279"/>
            <a:ext cx="6440424" cy="2882088"/>
          </a:xfrm>
          <a:prstGeom prst="rect">
            <a:avLst/>
          </a:prstGeom>
        </p:spPr>
      </p:pic>
    </p:spTree>
    <p:extLst>
      <p:ext uri="{BB962C8B-B14F-4D97-AF65-F5344CB8AC3E}">
        <p14:creationId xmlns:p14="http://schemas.microsoft.com/office/powerpoint/2010/main" val="16712701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BD53B1-8169-9140-920B-8D02C8CEB2B7}"/>
              </a:ext>
            </a:extLst>
          </p:cNvPr>
          <p:cNvSpPr>
            <a:spLocks noGrp="1"/>
          </p:cNvSpPr>
          <p:nvPr>
            <p:ph idx="1"/>
          </p:nvPr>
        </p:nvSpPr>
        <p:spPr>
          <a:xfrm>
            <a:off x="1115568" y="1371600"/>
            <a:ext cx="10168128" cy="4800600"/>
          </a:xfrm>
        </p:spPr>
        <p:txBody>
          <a:bodyPr>
            <a:normAutofit fontScale="77500" lnSpcReduction="20000"/>
          </a:bodyPr>
          <a:lstStyle/>
          <a:p>
            <a:pPr marL="0" indent="0">
              <a:buNone/>
            </a:pPr>
            <a:r>
              <a:rPr lang="en-US" dirty="0"/>
              <a:t>Among the DeepLab Family DeepLab v1, DeepLab v2 and DeepLab v3 are the state-of-the-art models for image segmentation approaches with </a:t>
            </a:r>
            <a:r>
              <a:rPr lang="en-US" dirty="0" err="1"/>
              <a:t>DeepLap</a:t>
            </a:r>
            <a:r>
              <a:rPr lang="en-US" dirty="0"/>
              <a:t> v3+ being the latest one. The DeepLab v2 has three key features.</a:t>
            </a:r>
          </a:p>
          <a:p>
            <a:r>
              <a:rPr lang="en-US" dirty="0"/>
              <a:t>Use of dilated convolution to address the decreasing resolution in the network (caused by max-pooling and striding).</a:t>
            </a:r>
          </a:p>
          <a:p>
            <a:r>
              <a:rPr lang="en-US" dirty="0"/>
              <a:t>Atrous Spatial Pyramid Pooling (ASPP), which probes an incoming convolutional feature layer with ﬁlters at multiple sampling rates, thus capturing objects as well as image context at multiple scales to robustly segment objects at multiple scales.</a:t>
            </a:r>
          </a:p>
          <a:p>
            <a:r>
              <a:rPr lang="en-US" dirty="0"/>
              <a:t>Improved localization of object boundaries by combining methods from deep CNNs and probabilistic graphical models.</a:t>
            </a:r>
          </a:p>
          <a:p>
            <a:pPr marL="0" indent="0">
              <a:buNone/>
            </a:pPr>
            <a:r>
              <a:rPr lang="en-US" dirty="0"/>
              <a:t>The best DeepLab (using a ResNet-101 as backbone) has reached a 70.4% mIoU score on the Cityscapes challenge.</a:t>
            </a:r>
          </a:p>
          <a:p>
            <a:endParaRPr lang="en-US" dirty="0"/>
          </a:p>
        </p:txBody>
      </p:sp>
    </p:spTree>
    <p:extLst>
      <p:ext uri="{BB962C8B-B14F-4D97-AF65-F5344CB8AC3E}">
        <p14:creationId xmlns:p14="http://schemas.microsoft.com/office/powerpoint/2010/main" val="15908243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0FA13D-3846-7F4F-8D47-B50E4B6D6F5A}"/>
              </a:ext>
            </a:extLst>
          </p:cNvPr>
          <p:cNvSpPr>
            <a:spLocks noGrp="1"/>
          </p:cNvSpPr>
          <p:nvPr>
            <p:ph type="title"/>
          </p:nvPr>
        </p:nvSpPr>
        <p:spPr>
          <a:xfrm>
            <a:off x="411480" y="991443"/>
            <a:ext cx="4443154" cy="1087819"/>
          </a:xfrm>
        </p:spPr>
        <p:txBody>
          <a:bodyPr anchor="b">
            <a:normAutofit/>
          </a:bodyPr>
          <a:lstStyle/>
          <a:p>
            <a:r>
              <a:rPr lang="en-US" sz="3100"/>
              <a:t>Recurrent Neural Network Based Models</a:t>
            </a:r>
          </a:p>
        </p:txBody>
      </p:sp>
      <p:sp>
        <p:nvSpPr>
          <p:cNvPr id="11"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219E15D-E775-1743-B60F-9AE2628A3113}"/>
              </a:ext>
            </a:extLst>
          </p:cNvPr>
          <p:cNvSpPr>
            <a:spLocks noGrp="1"/>
          </p:cNvSpPr>
          <p:nvPr>
            <p:ph idx="1"/>
          </p:nvPr>
        </p:nvSpPr>
        <p:spPr>
          <a:xfrm>
            <a:off x="411480" y="2684095"/>
            <a:ext cx="4443154" cy="3492868"/>
          </a:xfrm>
        </p:spPr>
        <p:txBody>
          <a:bodyPr>
            <a:normAutofit/>
          </a:bodyPr>
          <a:lstStyle/>
          <a:p>
            <a:pPr>
              <a:lnSpc>
                <a:spcPct val="100000"/>
              </a:lnSpc>
            </a:pPr>
            <a:r>
              <a:rPr lang="en-US" sz="1400"/>
              <a:t>They potentially improve the estimation of the segmentation map by modeling the short- and long-term dependencies among pixels.</a:t>
            </a:r>
          </a:p>
          <a:p>
            <a:pPr>
              <a:lnSpc>
                <a:spcPct val="100000"/>
              </a:lnSpc>
            </a:pPr>
            <a:r>
              <a:rPr lang="en-US" sz="1400"/>
              <a:t>ReSeg was the first RNN-based model used for image segmentation. It was developed from ReNet which was used for image classification.</a:t>
            </a:r>
          </a:p>
          <a:p>
            <a:pPr>
              <a:lnSpc>
                <a:spcPct val="100000"/>
              </a:lnSpc>
            </a:pPr>
            <a:r>
              <a:rPr lang="en-US" sz="1400"/>
              <a:t>ReSeg model uses ReNet layers which are stacked on top of the pre-trained VGG-16 convolutional layers that extract generic local features to perform image segmentation.</a:t>
            </a:r>
          </a:p>
          <a:p>
            <a:pPr>
              <a:lnSpc>
                <a:spcPct val="100000"/>
              </a:lnSpc>
            </a:pPr>
            <a:endParaRPr lang="en-US" sz="1400"/>
          </a:p>
        </p:txBody>
      </p:sp>
      <p:pic>
        <p:nvPicPr>
          <p:cNvPr id="4" name="Picture 3">
            <a:extLst>
              <a:ext uri="{FF2B5EF4-FFF2-40B4-BE49-F238E27FC236}">
                <a16:creationId xmlns:a16="http://schemas.microsoft.com/office/drawing/2014/main" id="{A0556BDC-A9B2-5542-A49C-9C0ACFA75560}"/>
              </a:ext>
            </a:extLst>
          </p:cNvPr>
          <p:cNvPicPr>
            <a:picLocks noChangeAspect="1"/>
          </p:cNvPicPr>
          <p:nvPr/>
        </p:nvPicPr>
        <p:blipFill>
          <a:blip r:embed="rId2"/>
          <a:stretch>
            <a:fillRect/>
          </a:stretch>
        </p:blipFill>
        <p:spPr>
          <a:xfrm>
            <a:off x="5385816" y="2314502"/>
            <a:ext cx="6440424" cy="2173642"/>
          </a:xfrm>
          <a:prstGeom prst="rect">
            <a:avLst/>
          </a:prstGeom>
        </p:spPr>
      </p:pic>
    </p:spTree>
    <p:extLst>
      <p:ext uri="{BB962C8B-B14F-4D97-AF65-F5344CB8AC3E}">
        <p14:creationId xmlns:p14="http://schemas.microsoft.com/office/powerpoint/2010/main" val="21609318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7E796A-AF72-284E-AB62-751EF65F234F}"/>
              </a:ext>
            </a:extLst>
          </p:cNvPr>
          <p:cNvSpPr>
            <a:spLocks noGrp="1"/>
          </p:cNvSpPr>
          <p:nvPr>
            <p:ph type="title"/>
          </p:nvPr>
        </p:nvSpPr>
        <p:spPr>
          <a:xfrm>
            <a:off x="411480" y="991443"/>
            <a:ext cx="4443154" cy="1087819"/>
          </a:xfrm>
        </p:spPr>
        <p:txBody>
          <a:bodyPr anchor="b">
            <a:normAutofit/>
          </a:bodyPr>
          <a:lstStyle/>
          <a:p>
            <a:r>
              <a:rPr lang="en-US" sz="3400"/>
              <a:t>Attention-Based Models</a:t>
            </a:r>
          </a:p>
        </p:txBody>
      </p:sp>
      <p:sp>
        <p:nvSpPr>
          <p:cNvPr id="11"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AB4F020-64C5-EB44-BCF7-682F1C627583}"/>
              </a:ext>
            </a:extLst>
          </p:cNvPr>
          <p:cNvSpPr>
            <a:spLocks noGrp="1"/>
          </p:cNvSpPr>
          <p:nvPr>
            <p:ph idx="1"/>
          </p:nvPr>
        </p:nvSpPr>
        <p:spPr>
          <a:xfrm>
            <a:off x="411480" y="2684095"/>
            <a:ext cx="4443154" cy="3492868"/>
          </a:xfrm>
        </p:spPr>
        <p:txBody>
          <a:bodyPr>
            <a:normAutofit/>
          </a:bodyPr>
          <a:lstStyle/>
          <a:p>
            <a:pPr>
              <a:lnSpc>
                <a:spcPct val="100000"/>
              </a:lnSpc>
            </a:pPr>
            <a:r>
              <a:rPr lang="en-US" sz="1400"/>
              <a:t>The attention mechanism outperforms average and max pooling, and it enables the model to assess the importance of features at different positions and scales.</a:t>
            </a:r>
          </a:p>
          <a:p>
            <a:pPr>
              <a:lnSpc>
                <a:spcPct val="100000"/>
              </a:lnSpc>
            </a:pPr>
            <a:r>
              <a:rPr lang="en-US" sz="1400"/>
              <a:t>Unlike CNN models, where convolutional classifiers are trained to learn the representative semantic features of labeled objects, the Reverse Attention Network (RAN) architecture trains the model to capture the features that are not associated with a target class.</a:t>
            </a:r>
          </a:p>
          <a:p>
            <a:pPr>
              <a:lnSpc>
                <a:spcPct val="100000"/>
              </a:lnSpc>
            </a:pPr>
            <a:r>
              <a:rPr lang="en-US" sz="1400"/>
              <a:t>The RAN is a three-branch network that performs the direct, and reverse-attention learning processes simultaneously.</a:t>
            </a:r>
          </a:p>
          <a:p>
            <a:pPr>
              <a:lnSpc>
                <a:spcPct val="100000"/>
              </a:lnSpc>
            </a:pPr>
            <a:endParaRPr lang="en-US" sz="1400"/>
          </a:p>
        </p:txBody>
      </p:sp>
      <p:pic>
        <p:nvPicPr>
          <p:cNvPr id="4" name="Picture 3">
            <a:extLst>
              <a:ext uri="{FF2B5EF4-FFF2-40B4-BE49-F238E27FC236}">
                <a16:creationId xmlns:a16="http://schemas.microsoft.com/office/drawing/2014/main" id="{4AA2F499-BC92-B947-8448-117F9D17F317}"/>
              </a:ext>
            </a:extLst>
          </p:cNvPr>
          <p:cNvPicPr>
            <a:picLocks noChangeAspect="1"/>
          </p:cNvPicPr>
          <p:nvPr/>
        </p:nvPicPr>
        <p:blipFill>
          <a:blip r:embed="rId2"/>
          <a:stretch>
            <a:fillRect/>
          </a:stretch>
        </p:blipFill>
        <p:spPr>
          <a:xfrm>
            <a:off x="5385816" y="1581903"/>
            <a:ext cx="6440424" cy="3638839"/>
          </a:xfrm>
          <a:prstGeom prst="rect">
            <a:avLst/>
          </a:prstGeom>
        </p:spPr>
      </p:pic>
    </p:spTree>
    <p:extLst>
      <p:ext uri="{BB962C8B-B14F-4D97-AF65-F5344CB8AC3E}">
        <p14:creationId xmlns:p14="http://schemas.microsoft.com/office/powerpoint/2010/main" val="6331795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4DC3C0-67D6-FF4D-BCE4-CAF886E20F3E}"/>
              </a:ext>
            </a:extLst>
          </p:cNvPr>
          <p:cNvSpPr>
            <a:spLocks noGrp="1"/>
          </p:cNvSpPr>
          <p:nvPr>
            <p:ph type="title"/>
          </p:nvPr>
        </p:nvSpPr>
        <p:spPr>
          <a:xfrm>
            <a:off x="411480" y="991443"/>
            <a:ext cx="4443154" cy="1087819"/>
          </a:xfrm>
        </p:spPr>
        <p:txBody>
          <a:bodyPr anchor="b">
            <a:normAutofit/>
          </a:bodyPr>
          <a:lstStyle/>
          <a:p>
            <a:r>
              <a:rPr lang="en-US" sz="3100"/>
              <a:t>Generative Models and Adversarial Training</a:t>
            </a:r>
          </a:p>
        </p:txBody>
      </p:sp>
      <p:sp>
        <p:nvSpPr>
          <p:cNvPr id="11"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6FC7705-6442-9B48-B174-47C3F98D14DB}"/>
              </a:ext>
            </a:extLst>
          </p:cNvPr>
          <p:cNvSpPr>
            <a:spLocks noGrp="1"/>
          </p:cNvSpPr>
          <p:nvPr>
            <p:ph idx="1"/>
          </p:nvPr>
        </p:nvSpPr>
        <p:spPr>
          <a:xfrm>
            <a:off x="411480" y="2684095"/>
            <a:ext cx="4443154" cy="3492868"/>
          </a:xfrm>
        </p:spPr>
        <p:txBody>
          <a:bodyPr>
            <a:normAutofit/>
          </a:bodyPr>
          <a:lstStyle/>
          <a:p>
            <a:r>
              <a:rPr lang="en-US" sz="1700"/>
              <a:t>In adversarial training approach a convolutional semantic segmentation network is trained along with an adversarial network that discriminates ground-truth segmentation maps from those generated by the segmentation network.</a:t>
            </a:r>
          </a:p>
          <a:p>
            <a:r>
              <a:rPr lang="en-US" sz="1700"/>
              <a:t>This approach has showed improved accuracy on the Stanford Background and PASCAL VOC 2012 datasets.</a:t>
            </a:r>
          </a:p>
          <a:p>
            <a:endParaRPr lang="en-US" sz="1700"/>
          </a:p>
        </p:txBody>
      </p:sp>
      <p:pic>
        <p:nvPicPr>
          <p:cNvPr id="4" name="Picture 3">
            <a:extLst>
              <a:ext uri="{FF2B5EF4-FFF2-40B4-BE49-F238E27FC236}">
                <a16:creationId xmlns:a16="http://schemas.microsoft.com/office/drawing/2014/main" id="{D64F1AD9-0718-3D47-9713-9C81E305AC6E}"/>
              </a:ext>
            </a:extLst>
          </p:cNvPr>
          <p:cNvPicPr>
            <a:picLocks noChangeAspect="1"/>
          </p:cNvPicPr>
          <p:nvPr/>
        </p:nvPicPr>
        <p:blipFill>
          <a:blip r:embed="rId2"/>
          <a:stretch>
            <a:fillRect/>
          </a:stretch>
        </p:blipFill>
        <p:spPr>
          <a:xfrm>
            <a:off x="5385816" y="1678510"/>
            <a:ext cx="6440424" cy="3445626"/>
          </a:xfrm>
          <a:prstGeom prst="rect">
            <a:avLst/>
          </a:prstGeom>
        </p:spPr>
      </p:pic>
    </p:spTree>
    <p:extLst>
      <p:ext uri="{BB962C8B-B14F-4D97-AF65-F5344CB8AC3E}">
        <p14:creationId xmlns:p14="http://schemas.microsoft.com/office/powerpoint/2010/main" val="33451096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1671E-D9CE-4C4F-8FAA-4D3AE80A9B8D}"/>
              </a:ext>
            </a:extLst>
          </p:cNvPr>
          <p:cNvSpPr>
            <a:spLocks noGrp="1"/>
          </p:cNvSpPr>
          <p:nvPr>
            <p:ph type="title"/>
          </p:nvPr>
        </p:nvSpPr>
        <p:spPr/>
        <p:txBody>
          <a:bodyPr>
            <a:normAutofit/>
          </a:bodyPr>
          <a:lstStyle/>
          <a:p>
            <a:r>
              <a:rPr lang="en-US" dirty="0"/>
              <a:t>CNN Models With Active Contour Models</a:t>
            </a:r>
          </a:p>
        </p:txBody>
      </p:sp>
      <p:sp>
        <p:nvSpPr>
          <p:cNvPr id="3" name="Content Placeholder 2">
            <a:extLst>
              <a:ext uri="{FF2B5EF4-FFF2-40B4-BE49-F238E27FC236}">
                <a16:creationId xmlns:a16="http://schemas.microsoft.com/office/drawing/2014/main" id="{EC9C3C11-FB82-D642-86F2-113560E5E8E0}"/>
              </a:ext>
            </a:extLst>
          </p:cNvPr>
          <p:cNvSpPr>
            <a:spLocks noGrp="1"/>
          </p:cNvSpPr>
          <p:nvPr>
            <p:ph idx="1"/>
          </p:nvPr>
        </p:nvSpPr>
        <p:spPr/>
        <p:txBody>
          <a:bodyPr/>
          <a:lstStyle/>
          <a:p>
            <a:r>
              <a:rPr lang="en-US" dirty="0"/>
              <a:t>The FCNs along with Active Contour Models (ACMs) have recently gained interest and it is an ongoing research.</a:t>
            </a:r>
          </a:p>
          <a:p>
            <a:r>
              <a:rPr lang="en-US" dirty="0"/>
              <a:t>One of its approach involves formulating new loss functions inspired by various ACM principles </a:t>
            </a:r>
          </a:p>
          <a:p>
            <a:r>
              <a:rPr lang="en-US" dirty="0"/>
              <a:t>Other approach utilizes ACM merely as a post-processor of the output of an FCN and several efforts attempted modest co-learning by pre-training the FCN.</a:t>
            </a:r>
          </a:p>
        </p:txBody>
      </p:sp>
    </p:spTree>
    <p:extLst>
      <p:ext uri="{BB962C8B-B14F-4D97-AF65-F5344CB8AC3E}">
        <p14:creationId xmlns:p14="http://schemas.microsoft.com/office/powerpoint/2010/main" val="16353855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0BC34FC9-820B-6348-AF61-0F1660D20879}"/>
              </a:ext>
            </a:extLst>
          </p:cNvPr>
          <p:cNvSpPr>
            <a:spLocks noGrp="1"/>
          </p:cNvSpPr>
          <p:nvPr>
            <p:ph idx="1"/>
          </p:nvPr>
        </p:nvSpPr>
        <p:spPr>
          <a:xfrm>
            <a:off x="411480" y="2684095"/>
            <a:ext cx="4443154" cy="3492868"/>
          </a:xfrm>
        </p:spPr>
        <p:txBody>
          <a:bodyPr>
            <a:normAutofit/>
          </a:bodyPr>
          <a:lstStyle/>
          <a:p>
            <a:pPr marL="0" indent="0">
              <a:buNone/>
            </a:pPr>
            <a:r>
              <a:rPr lang="en-US" sz="1700"/>
              <a:t>Following diagram shows the the timeline of some of the most popular DL-based works for semantic segmentation, as well as instance segmentation since 2014.</a:t>
            </a:r>
          </a:p>
          <a:p>
            <a:pPr marL="0" indent="0">
              <a:buNone/>
            </a:pPr>
            <a:endParaRPr lang="en-US" sz="1700"/>
          </a:p>
        </p:txBody>
      </p:sp>
      <p:pic>
        <p:nvPicPr>
          <p:cNvPr id="4" name="Picture 3">
            <a:extLst>
              <a:ext uri="{FF2B5EF4-FFF2-40B4-BE49-F238E27FC236}">
                <a16:creationId xmlns:a16="http://schemas.microsoft.com/office/drawing/2014/main" id="{AC237FDC-30B9-BA42-9BF7-5FE7B6BDE996}"/>
              </a:ext>
            </a:extLst>
          </p:cNvPr>
          <p:cNvPicPr>
            <a:picLocks noChangeAspect="1"/>
          </p:cNvPicPr>
          <p:nvPr/>
        </p:nvPicPr>
        <p:blipFill>
          <a:blip r:embed="rId2"/>
          <a:stretch>
            <a:fillRect/>
          </a:stretch>
        </p:blipFill>
        <p:spPr>
          <a:xfrm>
            <a:off x="5385816" y="1903924"/>
            <a:ext cx="6440424" cy="3474580"/>
          </a:xfrm>
          <a:prstGeom prst="rect">
            <a:avLst/>
          </a:prstGeom>
        </p:spPr>
      </p:pic>
    </p:spTree>
    <p:extLst>
      <p:ext uri="{BB962C8B-B14F-4D97-AF65-F5344CB8AC3E}">
        <p14:creationId xmlns:p14="http://schemas.microsoft.com/office/powerpoint/2010/main" val="18474878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57B18-B0BE-BC41-9BB8-2659C97CD509}"/>
              </a:ext>
            </a:extLst>
          </p:cNvPr>
          <p:cNvSpPr>
            <a:spLocks noGrp="1"/>
          </p:cNvSpPr>
          <p:nvPr>
            <p:ph type="title"/>
          </p:nvPr>
        </p:nvSpPr>
        <p:spPr/>
        <p:txBody>
          <a:bodyPr/>
          <a:lstStyle/>
          <a:p>
            <a:r>
              <a:rPr lang="en-US" dirty="0"/>
              <a:t>Image Segmentation Datasets</a:t>
            </a:r>
          </a:p>
        </p:txBody>
      </p:sp>
      <p:sp>
        <p:nvSpPr>
          <p:cNvPr id="3" name="Content Placeholder 2">
            <a:extLst>
              <a:ext uri="{FF2B5EF4-FFF2-40B4-BE49-F238E27FC236}">
                <a16:creationId xmlns:a16="http://schemas.microsoft.com/office/drawing/2014/main" id="{CB5C2651-6EE4-1040-A209-696D0BED1EB0}"/>
              </a:ext>
            </a:extLst>
          </p:cNvPr>
          <p:cNvSpPr>
            <a:spLocks noGrp="1"/>
          </p:cNvSpPr>
          <p:nvPr>
            <p:ph idx="1"/>
          </p:nvPr>
        </p:nvSpPr>
        <p:spPr>
          <a:xfrm>
            <a:off x="1115568" y="2171700"/>
            <a:ext cx="10168128" cy="4000500"/>
          </a:xfrm>
        </p:spPr>
        <p:txBody>
          <a:bodyPr>
            <a:normAutofit fontScale="92500" lnSpcReduction="20000"/>
          </a:bodyPr>
          <a:lstStyle/>
          <a:p>
            <a:pPr marL="0" indent="0">
              <a:buNone/>
            </a:pPr>
            <a:r>
              <a:rPr lang="en-US" dirty="0"/>
              <a:t>The Image Segmentation datasets are divided into 3 categories: 2D images, 2.5D RGB-D (color + depth) images, and 3D images. The most popular in each of these categories include:</a:t>
            </a:r>
          </a:p>
          <a:p>
            <a:r>
              <a:rPr lang="en-US" dirty="0"/>
              <a:t>2D — PASCAL Visual Object Classes (VOC), PASCAL Context, Microsoft Common Objects in Context (MS COCO), Cityscapes</a:t>
            </a:r>
          </a:p>
          <a:p>
            <a:r>
              <a:rPr lang="en-US" dirty="0"/>
              <a:t>2.5 D— NYU-D V2, SUN-3D, SUN RGB-D, UW RGB-D Object Dataset, </a:t>
            </a:r>
            <a:r>
              <a:rPr lang="en-US" dirty="0" err="1"/>
              <a:t>ScanNet</a:t>
            </a:r>
            <a:endParaRPr lang="en-US" dirty="0"/>
          </a:p>
          <a:p>
            <a:r>
              <a:rPr lang="en-US" dirty="0"/>
              <a:t>3D — Stanford 2D-3D, </a:t>
            </a:r>
            <a:r>
              <a:rPr lang="en-US" dirty="0" err="1"/>
              <a:t>ShapeNet</a:t>
            </a:r>
            <a:r>
              <a:rPr lang="en-US" dirty="0"/>
              <a:t> Core, Sydney Urban Objects Dataset.</a:t>
            </a:r>
          </a:p>
          <a:p>
            <a:pPr marL="0" indent="0">
              <a:buNone/>
            </a:pPr>
            <a:endParaRPr lang="en-US" dirty="0"/>
          </a:p>
          <a:p>
            <a:endParaRPr lang="en-US" dirty="0"/>
          </a:p>
        </p:txBody>
      </p:sp>
    </p:spTree>
    <p:extLst>
      <p:ext uri="{BB962C8B-B14F-4D97-AF65-F5344CB8AC3E}">
        <p14:creationId xmlns:p14="http://schemas.microsoft.com/office/powerpoint/2010/main" val="40224606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BD7977E-EE4C-0D47-860E-36275AF1AF5C}"/>
              </a:ext>
            </a:extLst>
          </p:cNvPr>
          <p:cNvSpPr>
            <a:spLocks noGrp="1"/>
          </p:cNvSpPr>
          <p:nvPr>
            <p:ph idx="1"/>
          </p:nvPr>
        </p:nvSpPr>
        <p:spPr>
          <a:xfrm>
            <a:off x="411480" y="2684095"/>
            <a:ext cx="4443154" cy="3492868"/>
          </a:xfrm>
        </p:spPr>
        <p:txBody>
          <a:bodyPr>
            <a:normAutofit/>
          </a:bodyPr>
          <a:lstStyle/>
          <a:p>
            <a:pPr marL="0" indent="0">
              <a:buNone/>
            </a:pPr>
            <a:r>
              <a:rPr lang="en-US" sz="1700" dirty="0"/>
              <a:t>Following table shows the accuracies of different models on cityscapes dataset using mIoU (mean Intersection over Union)as evaluation metric.</a:t>
            </a:r>
          </a:p>
          <a:p>
            <a:endParaRPr lang="en-US" sz="1700" dirty="0"/>
          </a:p>
        </p:txBody>
      </p:sp>
      <p:pic>
        <p:nvPicPr>
          <p:cNvPr id="4" name="Picture 3">
            <a:extLst>
              <a:ext uri="{FF2B5EF4-FFF2-40B4-BE49-F238E27FC236}">
                <a16:creationId xmlns:a16="http://schemas.microsoft.com/office/drawing/2014/main" id="{31677E83-C1E7-5B43-95A8-326EE67E2F4E}"/>
              </a:ext>
            </a:extLst>
          </p:cNvPr>
          <p:cNvPicPr>
            <a:picLocks noChangeAspect="1"/>
          </p:cNvPicPr>
          <p:nvPr/>
        </p:nvPicPr>
        <p:blipFill>
          <a:blip r:embed="rId2"/>
          <a:stretch>
            <a:fillRect/>
          </a:stretch>
        </p:blipFill>
        <p:spPr>
          <a:xfrm>
            <a:off x="5773742" y="625683"/>
            <a:ext cx="5664572" cy="5551280"/>
          </a:xfrm>
          <a:prstGeom prst="rect">
            <a:avLst/>
          </a:prstGeom>
        </p:spPr>
      </p:pic>
    </p:spTree>
    <p:extLst>
      <p:ext uri="{BB962C8B-B14F-4D97-AF65-F5344CB8AC3E}">
        <p14:creationId xmlns:p14="http://schemas.microsoft.com/office/powerpoint/2010/main" val="35821340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A392A-273A-3644-860C-3C1ADC7345EE}"/>
              </a:ext>
            </a:extLst>
          </p:cNvPr>
          <p:cNvSpPr>
            <a:spLocks noGrp="1"/>
          </p:cNvSpPr>
          <p:nvPr>
            <p:ph type="title"/>
          </p:nvPr>
        </p:nvSpPr>
        <p:spPr/>
        <p:txBody>
          <a:bodyPr/>
          <a:lstStyle/>
          <a:p>
            <a:r>
              <a:rPr lang="en-US"/>
              <a:t>Introduction</a:t>
            </a:r>
            <a:endParaRPr lang="en-US" dirty="0"/>
          </a:p>
        </p:txBody>
      </p:sp>
      <p:sp>
        <p:nvSpPr>
          <p:cNvPr id="3" name="Content Placeholder 2">
            <a:extLst>
              <a:ext uri="{FF2B5EF4-FFF2-40B4-BE49-F238E27FC236}">
                <a16:creationId xmlns:a16="http://schemas.microsoft.com/office/drawing/2014/main" id="{2C60B6B4-7445-2B45-8C3F-93E535159BDF}"/>
              </a:ext>
            </a:extLst>
          </p:cNvPr>
          <p:cNvSpPr>
            <a:spLocks noGrp="1"/>
          </p:cNvSpPr>
          <p:nvPr>
            <p:ph idx="1"/>
          </p:nvPr>
        </p:nvSpPr>
        <p:spPr/>
        <p:txBody>
          <a:bodyPr/>
          <a:lstStyle/>
          <a:p>
            <a:r>
              <a:rPr lang="en-US"/>
              <a:t>Image segmentation helps us understand the content of the image and is a very important topic in image processing and computer vision.</a:t>
            </a:r>
          </a:p>
          <a:p>
            <a:r>
              <a:rPr lang="en-US"/>
              <a:t>Wide variety of applications such as image compression, scene understanding, locating objects in satellite images.</a:t>
            </a:r>
          </a:p>
          <a:p>
            <a:r>
              <a:rPr lang="en-US"/>
              <a:t>Many deep learning models for image segmentation have also emerged.</a:t>
            </a:r>
            <a:endParaRPr lang="en-US" dirty="0"/>
          </a:p>
        </p:txBody>
      </p:sp>
    </p:spTree>
    <p:extLst>
      <p:ext uri="{BB962C8B-B14F-4D97-AF65-F5344CB8AC3E}">
        <p14:creationId xmlns:p14="http://schemas.microsoft.com/office/powerpoint/2010/main" val="20117073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EF31C-F7D7-9C45-A624-DB2215A43B57}"/>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C631077-608F-E24F-BFE8-C9F8711C0EEC}"/>
              </a:ext>
            </a:extLst>
          </p:cNvPr>
          <p:cNvSpPr>
            <a:spLocks noGrp="1"/>
          </p:cNvSpPr>
          <p:nvPr>
            <p:ph idx="1"/>
          </p:nvPr>
        </p:nvSpPr>
        <p:spPr/>
        <p:txBody>
          <a:bodyPr>
            <a:normAutofit fontScale="92500" lnSpcReduction="20000"/>
          </a:bodyPr>
          <a:lstStyle/>
          <a:p>
            <a:r>
              <a:rPr lang="en-US" dirty="0"/>
              <a:t>We discussed about various state-of-the-art models for image segmentation using deep learning and performance characteristics of different models on cityscapes dataset.</a:t>
            </a:r>
          </a:p>
          <a:p>
            <a:r>
              <a:rPr lang="en-US" dirty="0"/>
              <a:t>Deep learning for image segmentation have proved to be very powerful so far but as most of the segmentation networks require large amount of memory for training and inference, these models are bounded by this constraint. Extensive research is ongoing to tackle this problem and we can expect a flurry of innovation and unique research lines in the upcoming years.</a:t>
            </a:r>
          </a:p>
        </p:txBody>
      </p:sp>
    </p:spTree>
    <p:extLst>
      <p:ext uri="{BB962C8B-B14F-4D97-AF65-F5344CB8AC3E}">
        <p14:creationId xmlns:p14="http://schemas.microsoft.com/office/powerpoint/2010/main" val="474856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4C135-2C4C-A84B-817B-9501A4C2EE17}"/>
              </a:ext>
            </a:extLst>
          </p:cNvPr>
          <p:cNvSpPr>
            <a:spLocks noGrp="1"/>
          </p:cNvSpPr>
          <p:nvPr>
            <p:ph type="title"/>
          </p:nvPr>
        </p:nvSpPr>
        <p:spPr/>
        <p:txBody>
          <a:bodyPr>
            <a:normAutofit/>
          </a:bodyPr>
          <a:lstStyle/>
          <a:p>
            <a:r>
              <a:rPr lang="en-US" dirty="0"/>
              <a:t>DL-based</a:t>
            </a:r>
            <a:r>
              <a:rPr lang="en-US" b="1" dirty="0"/>
              <a:t> </a:t>
            </a:r>
            <a:r>
              <a:rPr lang="en-US" dirty="0"/>
              <a:t>image segmentation models</a:t>
            </a:r>
          </a:p>
        </p:txBody>
      </p:sp>
      <p:sp>
        <p:nvSpPr>
          <p:cNvPr id="3" name="Content Placeholder 2">
            <a:extLst>
              <a:ext uri="{FF2B5EF4-FFF2-40B4-BE49-F238E27FC236}">
                <a16:creationId xmlns:a16="http://schemas.microsoft.com/office/drawing/2014/main" id="{7C7C60C9-B8F5-E143-875E-1270BE026023}"/>
              </a:ext>
            </a:extLst>
          </p:cNvPr>
          <p:cNvSpPr>
            <a:spLocks noGrp="1"/>
          </p:cNvSpPr>
          <p:nvPr>
            <p:ph idx="1"/>
          </p:nvPr>
        </p:nvSpPr>
        <p:spPr>
          <a:xfrm>
            <a:off x="1115568" y="2176041"/>
            <a:ext cx="10168128" cy="4133319"/>
          </a:xfrm>
        </p:spPr>
        <p:txBody>
          <a:bodyPr>
            <a:normAutofit fontScale="70000" lnSpcReduction="20000"/>
          </a:bodyPr>
          <a:lstStyle/>
          <a:p>
            <a:pPr marL="514350" indent="-514350">
              <a:buFont typeface="+mj-lt"/>
              <a:buAutoNum type="arabicPeriod"/>
            </a:pPr>
            <a:r>
              <a:rPr lang="en-US" dirty="0"/>
              <a:t>Fully Convolutional networks</a:t>
            </a:r>
          </a:p>
          <a:p>
            <a:pPr marL="514350" indent="-514350">
              <a:buFont typeface="+mj-lt"/>
              <a:buAutoNum type="arabicPeriod"/>
            </a:pPr>
            <a:r>
              <a:rPr lang="en-US" dirty="0"/>
              <a:t>Convolutional Models with Graphical Models</a:t>
            </a:r>
          </a:p>
          <a:p>
            <a:pPr marL="514350" indent="-514350">
              <a:buFont typeface="+mj-lt"/>
              <a:buAutoNum type="arabicPeriod"/>
            </a:pPr>
            <a:r>
              <a:rPr lang="en-US" dirty="0"/>
              <a:t>Encoder-Decoder Based Models</a:t>
            </a:r>
          </a:p>
          <a:p>
            <a:pPr marL="514350" indent="-514350">
              <a:buFont typeface="+mj-lt"/>
              <a:buAutoNum type="arabicPeriod"/>
            </a:pPr>
            <a:r>
              <a:rPr lang="en-US" dirty="0"/>
              <a:t>Multi-Scale and Pyramid Network Based Models</a:t>
            </a:r>
          </a:p>
          <a:p>
            <a:pPr marL="514350" indent="-514350">
              <a:buFont typeface="+mj-lt"/>
              <a:buAutoNum type="arabicPeriod"/>
            </a:pPr>
            <a:r>
              <a:rPr lang="en-US" dirty="0"/>
              <a:t>R-CNN Based Models (for Instance Segmentation)</a:t>
            </a:r>
          </a:p>
          <a:p>
            <a:pPr marL="514350" indent="-514350">
              <a:buFont typeface="+mj-lt"/>
              <a:buAutoNum type="arabicPeriod"/>
            </a:pPr>
            <a:r>
              <a:rPr lang="en-US" dirty="0"/>
              <a:t>Dilated Convolutional Models and DeepLab Family</a:t>
            </a:r>
          </a:p>
          <a:p>
            <a:pPr marL="514350" indent="-514350">
              <a:buFont typeface="+mj-lt"/>
              <a:buAutoNum type="arabicPeriod"/>
            </a:pPr>
            <a:r>
              <a:rPr lang="en-US" dirty="0"/>
              <a:t>Recurrent Neural Network Based Models</a:t>
            </a:r>
          </a:p>
          <a:p>
            <a:pPr marL="514350" indent="-514350">
              <a:buFont typeface="+mj-lt"/>
              <a:buAutoNum type="arabicPeriod"/>
            </a:pPr>
            <a:r>
              <a:rPr lang="en-US" dirty="0"/>
              <a:t>Attention-Based Models</a:t>
            </a:r>
          </a:p>
          <a:p>
            <a:pPr marL="514350" indent="-514350">
              <a:buFont typeface="+mj-lt"/>
              <a:buAutoNum type="arabicPeriod"/>
            </a:pPr>
            <a:r>
              <a:rPr lang="en-US" dirty="0"/>
              <a:t>Generative Models and Adversarial Training</a:t>
            </a:r>
          </a:p>
          <a:p>
            <a:pPr marL="514350" indent="-514350">
              <a:buFont typeface="+mj-lt"/>
              <a:buAutoNum type="arabicPeriod"/>
            </a:pPr>
            <a:r>
              <a:rPr lang="en-US" dirty="0"/>
              <a:t>CNN Models with Active Contour Models</a:t>
            </a:r>
          </a:p>
        </p:txBody>
      </p:sp>
    </p:spTree>
    <p:extLst>
      <p:ext uri="{BB962C8B-B14F-4D97-AF65-F5344CB8AC3E}">
        <p14:creationId xmlns:p14="http://schemas.microsoft.com/office/powerpoint/2010/main" val="218374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9A392A-273A-3644-860C-3C1ADC7345EE}"/>
              </a:ext>
            </a:extLst>
          </p:cNvPr>
          <p:cNvSpPr>
            <a:spLocks noGrp="1"/>
          </p:cNvSpPr>
          <p:nvPr>
            <p:ph type="title"/>
          </p:nvPr>
        </p:nvSpPr>
        <p:spPr>
          <a:xfrm>
            <a:off x="411480" y="991443"/>
            <a:ext cx="4443154" cy="1087819"/>
          </a:xfrm>
        </p:spPr>
        <p:txBody>
          <a:bodyPr anchor="b">
            <a:normAutofit/>
          </a:bodyPr>
          <a:lstStyle/>
          <a:p>
            <a:r>
              <a:rPr lang="en-US" sz="3400"/>
              <a:t>Fully Convolutional networks</a:t>
            </a:r>
          </a:p>
        </p:txBody>
      </p:sp>
      <p:sp>
        <p:nvSpPr>
          <p:cNvPr id="12" name="Rectangle 11">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2C60B6B4-7445-2B45-8C3F-93E535159BDF}"/>
              </a:ext>
            </a:extLst>
          </p:cNvPr>
          <p:cNvSpPr>
            <a:spLocks noGrp="1"/>
          </p:cNvSpPr>
          <p:nvPr>
            <p:ph idx="1"/>
          </p:nvPr>
        </p:nvSpPr>
        <p:spPr>
          <a:xfrm>
            <a:off x="411480" y="2684095"/>
            <a:ext cx="4846320" cy="3761854"/>
          </a:xfrm>
        </p:spPr>
        <p:txBody>
          <a:bodyPr>
            <a:normAutofit/>
          </a:bodyPr>
          <a:lstStyle/>
          <a:p>
            <a:pPr lvl="0">
              <a:lnSpc>
                <a:spcPct val="100000"/>
              </a:lnSpc>
            </a:pPr>
            <a:r>
              <a:rPr lang="en-US" sz="1300" dirty="0"/>
              <a:t>Consists of only convolutional layers where features are extracted by convolving a kernel/filter of weights.</a:t>
            </a:r>
          </a:p>
          <a:p>
            <a:pPr lvl="0">
              <a:lnSpc>
                <a:spcPct val="100000"/>
              </a:lnSpc>
            </a:pPr>
            <a:r>
              <a:rPr lang="en-US" sz="1300" dirty="0"/>
              <a:t>It takes any image of arbitrary size and produces a segmentation map of the same size.</a:t>
            </a:r>
          </a:p>
          <a:p>
            <a:pPr lvl="0">
              <a:lnSpc>
                <a:spcPct val="100000"/>
              </a:lnSpc>
            </a:pPr>
            <a:r>
              <a:rPr lang="en-US" sz="1300" dirty="0"/>
              <a:t>It uses skip connections which allows feature maps from final layers to be up-sampled and fused with features maps of earlier layers. </a:t>
            </a:r>
          </a:p>
          <a:p>
            <a:pPr lvl="0">
              <a:lnSpc>
                <a:spcPct val="100000"/>
              </a:lnSpc>
            </a:pPr>
            <a:r>
              <a:rPr lang="en-US" sz="1300" dirty="0"/>
              <a:t>And helps the model to produce a very accurate and detailed segmentation by combining the semantic information from the deep and coarse layers with the appearance information from the shallow and fine layers.</a:t>
            </a:r>
          </a:p>
          <a:p>
            <a:pPr lvl="0">
              <a:lnSpc>
                <a:spcPct val="100000"/>
              </a:lnSpc>
            </a:pPr>
            <a:r>
              <a:rPr lang="en-US" sz="1300" dirty="0"/>
              <a:t>Few notable applications of FCNs are iris segmentation and brain tumor segmentation.</a:t>
            </a:r>
          </a:p>
          <a:p>
            <a:pPr lvl="0">
              <a:lnSpc>
                <a:spcPct val="100000"/>
              </a:lnSpc>
            </a:pPr>
            <a:endParaRPr lang="en-US" sz="1300" dirty="0"/>
          </a:p>
        </p:txBody>
      </p:sp>
      <p:pic>
        <p:nvPicPr>
          <p:cNvPr id="5" name="Content Placeholder 3">
            <a:extLst>
              <a:ext uri="{FF2B5EF4-FFF2-40B4-BE49-F238E27FC236}">
                <a16:creationId xmlns:a16="http://schemas.microsoft.com/office/drawing/2014/main" id="{FE9E328E-E79E-7648-BA78-9BA088628C77}"/>
              </a:ext>
            </a:extLst>
          </p:cNvPr>
          <p:cNvPicPr>
            <a:picLocks noChangeAspect="1"/>
          </p:cNvPicPr>
          <p:nvPr/>
        </p:nvPicPr>
        <p:blipFill>
          <a:blip r:embed="rId2"/>
          <a:stretch>
            <a:fillRect/>
          </a:stretch>
        </p:blipFill>
        <p:spPr>
          <a:xfrm>
            <a:off x="5385816" y="2081036"/>
            <a:ext cx="6440424" cy="2640574"/>
          </a:xfrm>
          <a:prstGeom prst="rect">
            <a:avLst/>
          </a:prstGeom>
        </p:spPr>
      </p:pic>
    </p:spTree>
    <p:extLst>
      <p:ext uri="{BB962C8B-B14F-4D97-AF65-F5344CB8AC3E}">
        <p14:creationId xmlns:p14="http://schemas.microsoft.com/office/powerpoint/2010/main" val="3321180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20FB1A-52F8-CD4D-9FBB-BFC47756809A}"/>
              </a:ext>
            </a:extLst>
          </p:cNvPr>
          <p:cNvSpPr>
            <a:spLocks noGrp="1"/>
          </p:cNvSpPr>
          <p:nvPr>
            <p:ph type="title"/>
          </p:nvPr>
        </p:nvSpPr>
        <p:spPr>
          <a:xfrm>
            <a:off x="411480" y="991443"/>
            <a:ext cx="4443154" cy="1087819"/>
          </a:xfrm>
        </p:spPr>
        <p:txBody>
          <a:bodyPr anchor="b">
            <a:normAutofit/>
          </a:bodyPr>
          <a:lstStyle/>
          <a:p>
            <a:r>
              <a:rPr lang="en-US" sz="3100"/>
              <a:t>Convolutional Models with Graphical Models</a:t>
            </a:r>
          </a:p>
        </p:txBody>
      </p:sp>
      <p:sp>
        <p:nvSpPr>
          <p:cNvPr id="11"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F07CAEC-97F4-ED4D-AD2D-A73AFD7AE8A2}"/>
              </a:ext>
            </a:extLst>
          </p:cNvPr>
          <p:cNvSpPr>
            <a:spLocks noGrp="1"/>
          </p:cNvSpPr>
          <p:nvPr>
            <p:ph idx="1"/>
          </p:nvPr>
        </p:nvSpPr>
        <p:spPr>
          <a:xfrm>
            <a:off x="411480" y="2684095"/>
            <a:ext cx="4789170" cy="3548222"/>
          </a:xfrm>
        </p:spPr>
        <p:txBody>
          <a:bodyPr>
            <a:normAutofit/>
          </a:bodyPr>
          <a:lstStyle/>
          <a:p>
            <a:r>
              <a:rPr lang="en-US" sz="1700" dirty="0"/>
              <a:t>Deep CNNs have poor localization property, which means the responses at the final layers of CNNs are insufficiently localized to produce accurate object segmentation</a:t>
            </a:r>
          </a:p>
          <a:p>
            <a:r>
              <a:rPr lang="en-US" sz="1700" dirty="0"/>
              <a:t>The responses at the final CNN layer were then combined to a fully connected Conditional Random Field (CRF). </a:t>
            </a:r>
          </a:p>
          <a:p>
            <a:r>
              <a:rPr lang="en-US" sz="1700" dirty="0"/>
              <a:t>Achieved a higher accuracy rate than the previous FCN methods.</a:t>
            </a:r>
          </a:p>
          <a:p>
            <a:endParaRPr lang="en-US" sz="1700" dirty="0"/>
          </a:p>
        </p:txBody>
      </p:sp>
      <p:pic>
        <p:nvPicPr>
          <p:cNvPr id="4" name="Content Placeholder 3">
            <a:extLst>
              <a:ext uri="{FF2B5EF4-FFF2-40B4-BE49-F238E27FC236}">
                <a16:creationId xmlns:a16="http://schemas.microsoft.com/office/drawing/2014/main" id="{6043EFD6-D290-C34F-88F3-3A254A1A7D44}"/>
              </a:ext>
            </a:extLst>
          </p:cNvPr>
          <p:cNvPicPr>
            <a:picLocks noChangeAspect="1"/>
          </p:cNvPicPr>
          <p:nvPr/>
        </p:nvPicPr>
        <p:blipFill>
          <a:blip r:embed="rId2"/>
          <a:stretch>
            <a:fillRect/>
          </a:stretch>
        </p:blipFill>
        <p:spPr>
          <a:xfrm>
            <a:off x="5303105" y="1746439"/>
            <a:ext cx="6440424" cy="3365121"/>
          </a:xfrm>
          <a:prstGeom prst="rect">
            <a:avLst/>
          </a:prstGeom>
        </p:spPr>
      </p:pic>
    </p:spTree>
    <p:extLst>
      <p:ext uri="{BB962C8B-B14F-4D97-AF65-F5344CB8AC3E}">
        <p14:creationId xmlns:p14="http://schemas.microsoft.com/office/powerpoint/2010/main" val="38726334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AE9D81-3C8B-5841-B489-C3DDC564C8DE}"/>
              </a:ext>
            </a:extLst>
          </p:cNvPr>
          <p:cNvSpPr>
            <a:spLocks noGrp="1"/>
          </p:cNvSpPr>
          <p:nvPr>
            <p:ph type="title"/>
          </p:nvPr>
        </p:nvSpPr>
        <p:spPr>
          <a:xfrm>
            <a:off x="411480" y="991443"/>
            <a:ext cx="4443154" cy="1087819"/>
          </a:xfrm>
        </p:spPr>
        <p:txBody>
          <a:bodyPr anchor="b">
            <a:normAutofit/>
          </a:bodyPr>
          <a:lstStyle/>
          <a:p>
            <a:r>
              <a:rPr lang="en-US" sz="3400"/>
              <a:t>Encoder-Decoder Based Models</a:t>
            </a:r>
          </a:p>
        </p:txBody>
      </p:sp>
      <p:sp>
        <p:nvSpPr>
          <p:cNvPr id="11"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A2AFECC-65BB-3645-9CEB-D804F2BA4E88}"/>
              </a:ext>
            </a:extLst>
          </p:cNvPr>
          <p:cNvSpPr>
            <a:spLocks noGrp="1"/>
          </p:cNvSpPr>
          <p:nvPr>
            <p:ph idx="1"/>
          </p:nvPr>
        </p:nvSpPr>
        <p:spPr>
          <a:xfrm>
            <a:off x="411480" y="2684095"/>
            <a:ext cx="4443154" cy="3492868"/>
          </a:xfrm>
        </p:spPr>
        <p:txBody>
          <a:bodyPr>
            <a:normAutofit/>
          </a:bodyPr>
          <a:lstStyle/>
          <a:p>
            <a:pPr marL="514350" indent="-514350">
              <a:buAutoNum type="alphaUcPeriod"/>
            </a:pPr>
            <a:r>
              <a:rPr lang="en-US" sz="1700" i="1" dirty="0"/>
              <a:t>Encoder-Decoder Models for General Segmentation:</a:t>
            </a:r>
          </a:p>
          <a:p>
            <a:r>
              <a:rPr lang="en-US" sz="1700" i="1" dirty="0"/>
              <a:t>Consists of </a:t>
            </a:r>
            <a:r>
              <a:rPr lang="en-US" sz="1700" dirty="0"/>
              <a:t>an encoder and a decoder. An encoder uses convolutional layers whereas a decoder uses a deconvolutional network which generates a map of pixel-wise class probabilities based on the input feature vector. Ex: </a:t>
            </a:r>
            <a:r>
              <a:rPr lang="en-US" sz="1700" dirty="0" err="1"/>
              <a:t>SegNet</a:t>
            </a:r>
            <a:r>
              <a:rPr lang="en-US" sz="1700" dirty="0"/>
              <a:t> and </a:t>
            </a:r>
            <a:r>
              <a:rPr lang="en-US" sz="1700" dirty="0" err="1"/>
              <a:t>HRNet</a:t>
            </a:r>
            <a:endParaRPr lang="en-US" sz="1700" dirty="0"/>
          </a:p>
          <a:p>
            <a:endParaRPr lang="en-US" sz="1700" i="1" dirty="0"/>
          </a:p>
        </p:txBody>
      </p:sp>
      <p:pic>
        <p:nvPicPr>
          <p:cNvPr id="4" name="Picture 3">
            <a:extLst>
              <a:ext uri="{FF2B5EF4-FFF2-40B4-BE49-F238E27FC236}">
                <a16:creationId xmlns:a16="http://schemas.microsoft.com/office/drawing/2014/main" id="{4D615F3F-FE4B-AA49-B51C-E21171E9CE58}"/>
              </a:ext>
            </a:extLst>
          </p:cNvPr>
          <p:cNvPicPr>
            <a:picLocks noChangeAspect="1"/>
          </p:cNvPicPr>
          <p:nvPr/>
        </p:nvPicPr>
        <p:blipFill>
          <a:blip r:embed="rId2"/>
          <a:stretch>
            <a:fillRect/>
          </a:stretch>
        </p:blipFill>
        <p:spPr>
          <a:xfrm>
            <a:off x="5385816" y="2225945"/>
            <a:ext cx="6440424" cy="2350755"/>
          </a:xfrm>
          <a:prstGeom prst="rect">
            <a:avLst/>
          </a:prstGeom>
        </p:spPr>
      </p:pic>
    </p:spTree>
    <p:extLst>
      <p:ext uri="{BB962C8B-B14F-4D97-AF65-F5344CB8AC3E}">
        <p14:creationId xmlns:p14="http://schemas.microsoft.com/office/powerpoint/2010/main" val="1738453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02269035-AC3D-FE4A-9F7A-2EB173B326C8}"/>
              </a:ext>
            </a:extLst>
          </p:cNvPr>
          <p:cNvSpPr>
            <a:spLocks noGrp="1"/>
          </p:cNvSpPr>
          <p:nvPr>
            <p:ph idx="1"/>
          </p:nvPr>
        </p:nvSpPr>
        <p:spPr>
          <a:xfrm>
            <a:off x="411480" y="2684095"/>
            <a:ext cx="4443154" cy="3492868"/>
          </a:xfrm>
        </p:spPr>
        <p:txBody>
          <a:bodyPr>
            <a:normAutofit/>
          </a:bodyPr>
          <a:lstStyle/>
          <a:p>
            <a:pPr marL="0" indent="0">
              <a:lnSpc>
                <a:spcPct val="100000"/>
              </a:lnSpc>
              <a:buNone/>
            </a:pPr>
            <a:r>
              <a:rPr lang="en-US" sz="1400" i="1"/>
              <a:t>B. Encoder-Decoder Models for Medical and Biomedical Image Segmentation:</a:t>
            </a:r>
          </a:p>
          <a:p>
            <a:pPr>
              <a:lnSpc>
                <a:spcPct val="100000"/>
              </a:lnSpc>
            </a:pPr>
            <a:r>
              <a:rPr lang="en-US" sz="1400"/>
              <a:t>U-Net and V-Net are the two most popular architectures used in medical/biomedical image segmentation.</a:t>
            </a:r>
          </a:p>
          <a:p>
            <a:pPr>
              <a:lnSpc>
                <a:spcPct val="100000"/>
              </a:lnSpc>
            </a:pPr>
            <a:r>
              <a:rPr lang="en-US" sz="1400"/>
              <a:t>U-Net is basically used for the segmentation of biological microscopy images. It uses data augmentation techniques to learn from the available annotated images.</a:t>
            </a:r>
          </a:p>
          <a:p>
            <a:pPr>
              <a:lnSpc>
                <a:spcPct val="100000"/>
              </a:lnSpc>
            </a:pPr>
            <a:r>
              <a:rPr lang="en-US" sz="1400"/>
              <a:t>U-Net architecture consists of two parts: a contracting part and a symmetric expanding path, for capturing context and enabling precise localization, respectively.</a:t>
            </a:r>
          </a:p>
          <a:p>
            <a:pPr>
              <a:lnSpc>
                <a:spcPct val="100000"/>
              </a:lnSpc>
            </a:pPr>
            <a:endParaRPr lang="en-US" sz="1400"/>
          </a:p>
          <a:p>
            <a:pPr>
              <a:lnSpc>
                <a:spcPct val="100000"/>
              </a:lnSpc>
            </a:pPr>
            <a:endParaRPr lang="en-US" sz="1400"/>
          </a:p>
          <a:p>
            <a:pPr>
              <a:lnSpc>
                <a:spcPct val="100000"/>
              </a:lnSpc>
            </a:pPr>
            <a:endParaRPr lang="en-US" sz="1400" i="1"/>
          </a:p>
          <a:p>
            <a:pPr marL="0" indent="0">
              <a:lnSpc>
                <a:spcPct val="100000"/>
              </a:lnSpc>
              <a:buNone/>
            </a:pPr>
            <a:endParaRPr lang="en-US" sz="1400"/>
          </a:p>
          <a:p>
            <a:pPr>
              <a:lnSpc>
                <a:spcPct val="100000"/>
              </a:lnSpc>
            </a:pPr>
            <a:endParaRPr lang="en-US" sz="1400"/>
          </a:p>
        </p:txBody>
      </p:sp>
      <p:pic>
        <p:nvPicPr>
          <p:cNvPr id="4" name="Content Placeholder 3">
            <a:extLst>
              <a:ext uri="{FF2B5EF4-FFF2-40B4-BE49-F238E27FC236}">
                <a16:creationId xmlns:a16="http://schemas.microsoft.com/office/drawing/2014/main" id="{AEAB323F-72AF-C947-8821-57465BF0ACB7}"/>
              </a:ext>
            </a:extLst>
          </p:cNvPr>
          <p:cNvPicPr>
            <a:picLocks noChangeAspect="1"/>
          </p:cNvPicPr>
          <p:nvPr/>
        </p:nvPicPr>
        <p:blipFill>
          <a:blip r:embed="rId2"/>
          <a:stretch>
            <a:fillRect/>
          </a:stretch>
        </p:blipFill>
        <p:spPr>
          <a:xfrm>
            <a:off x="5385816" y="1042518"/>
            <a:ext cx="6440424" cy="4717610"/>
          </a:xfrm>
          <a:prstGeom prst="rect">
            <a:avLst/>
          </a:prstGeom>
        </p:spPr>
      </p:pic>
    </p:spTree>
    <p:extLst>
      <p:ext uri="{BB962C8B-B14F-4D97-AF65-F5344CB8AC3E}">
        <p14:creationId xmlns:p14="http://schemas.microsoft.com/office/powerpoint/2010/main" val="2729187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5151C386-9588-5348-B07E-8E026CAF5BD4}"/>
              </a:ext>
            </a:extLst>
          </p:cNvPr>
          <p:cNvSpPr>
            <a:spLocks noGrp="1"/>
          </p:cNvSpPr>
          <p:nvPr>
            <p:ph idx="1"/>
          </p:nvPr>
        </p:nvSpPr>
        <p:spPr>
          <a:xfrm>
            <a:off x="411480" y="2684095"/>
            <a:ext cx="4443154" cy="3492868"/>
          </a:xfrm>
        </p:spPr>
        <p:txBody>
          <a:bodyPr>
            <a:normAutofit/>
          </a:bodyPr>
          <a:lstStyle/>
          <a:p>
            <a:r>
              <a:rPr lang="en-US" sz="1700"/>
              <a:t>V-Net is another popular model used for 3D medical image segmentation. It uses a new objective function for model training which is based on Dice coefficient.</a:t>
            </a:r>
          </a:p>
          <a:p>
            <a:r>
              <a:rPr lang="en-US" sz="1700"/>
              <a:t>V-Net model is trained on MRI volumes and predicts the segmentation for the whole MRI volume at once.</a:t>
            </a:r>
          </a:p>
          <a:p>
            <a:endParaRPr lang="en-US" sz="1700"/>
          </a:p>
        </p:txBody>
      </p:sp>
      <p:pic>
        <p:nvPicPr>
          <p:cNvPr id="4" name="Picture 3">
            <a:extLst>
              <a:ext uri="{FF2B5EF4-FFF2-40B4-BE49-F238E27FC236}">
                <a16:creationId xmlns:a16="http://schemas.microsoft.com/office/drawing/2014/main" id="{D5ACCA48-DA20-A14A-80DA-5A2B3D9039D0}"/>
              </a:ext>
            </a:extLst>
          </p:cNvPr>
          <p:cNvPicPr>
            <a:picLocks noChangeAspect="1"/>
          </p:cNvPicPr>
          <p:nvPr/>
        </p:nvPicPr>
        <p:blipFill>
          <a:blip r:embed="rId2"/>
          <a:stretch>
            <a:fillRect/>
          </a:stretch>
        </p:blipFill>
        <p:spPr>
          <a:xfrm>
            <a:off x="4854634" y="625684"/>
            <a:ext cx="6971606" cy="5158596"/>
          </a:xfrm>
          <a:prstGeom prst="rect">
            <a:avLst/>
          </a:prstGeom>
        </p:spPr>
      </p:pic>
    </p:spTree>
    <p:extLst>
      <p:ext uri="{BB962C8B-B14F-4D97-AF65-F5344CB8AC3E}">
        <p14:creationId xmlns:p14="http://schemas.microsoft.com/office/powerpoint/2010/main" val="8046748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5AE0B7-49C1-4A4A-B9EA-D6044A82D482}"/>
              </a:ext>
            </a:extLst>
          </p:cNvPr>
          <p:cNvSpPr>
            <a:spLocks noGrp="1"/>
          </p:cNvSpPr>
          <p:nvPr>
            <p:ph type="title"/>
          </p:nvPr>
        </p:nvSpPr>
        <p:spPr>
          <a:xfrm>
            <a:off x="411480" y="991443"/>
            <a:ext cx="4443154" cy="1087819"/>
          </a:xfrm>
        </p:spPr>
        <p:txBody>
          <a:bodyPr anchor="b">
            <a:normAutofit/>
          </a:bodyPr>
          <a:lstStyle/>
          <a:p>
            <a:r>
              <a:rPr lang="en-US" sz="2900"/>
              <a:t>Multi-Scale and Pyramid Network Based Models</a:t>
            </a:r>
          </a:p>
        </p:txBody>
      </p:sp>
      <p:sp>
        <p:nvSpPr>
          <p:cNvPr id="11" name="Rectangle 10">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6C203CAF-63E8-D24E-B95B-274EEFCF49B7}"/>
              </a:ext>
            </a:extLst>
          </p:cNvPr>
          <p:cNvSpPr>
            <a:spLocks noGrp="1"/>
          </p:cNvSpPr>
          <p:nvPr>
            <p:ph idx="1"/>
          </p:nvPr>
        </p:nvSpPr>
        <p:spPr>
          <a:xfrm>
            <a:off x="411480" y="2684095"/>
            <a:ext cx="4860608" cy="3586402"/>
          </a:xfrm>
        </p:spPr>
        <p:txBody>
          <a:bodyPr>
            <a:normAutofit/>
          </a:bodyPr>
          <a:lstStyle/>
          <a:p>
            <a:pPr>
              <a:lnSpc>
                <a:spcPct val="100000"/>
              </a:lnSpc>
            </a:pPr>
            <a:r>
              <a:rPr lang="en-US" sz="1400" dirty="0"/>
              <a:t>Feature Pyramid Network (FPN) is the most popular model in this category. Initially it was developed for object detection but later was used for image segmentation as well.</a:t>
            </a:r>
          </a:p>
          <a:p>
            <a:pPr>
              <a:lnSpc>
                <a:spcPct val="100000"/>
              </a:lnSpc>
            </a:pPr>
            <a:r>
              <a:rPr lang="en-US" sz="1400" dirty="0"/>
              <a:t>It constructs pyramid of features and uses a bottom-up pathway, a top-down pathway and lateral connections to merge low- and high-resolution features. </a:t>
            </a:r>
          </a:p>
          <a:p>
            <a:pPr>
              <a:lnSpc>
                <a:spcPct val="100000"/>
              </a:lnSpc>
            </a:pPr>
            <a:r>
              <a:rPr lang="en-US" sz="1400" dirty="0"/>
              <a:t>It then uses a 3 × 3 convolution on concatenated feature maps to produce the output of each stage. Finally, each stage of the top-down pathway generates a prediction to detect an object</a:t>
            </a:r>
          </a:p>
          <a:p>
            <a:pPr>
              <a:lnSpc>
                <a:spcPct val="100000"/>
              </a:lnSpc>
            </a:pPr>
            <a:endParaRPr lang="en-US" sz="1400" dirty="0"/>
          </a:p>
        </p:txBody>
      </p:sp>
      <p:pic>
        <p:nvPicPr>
          <p:cNvPr id="4" name="Picture 3">
            <a:extLst>
              <a:ext uri="{FF2B5EF4-FFF2-40B4-BE49-F238E27FC236}">
                <a16:creationId xmlns:a16="http://schemas.microsoft.com/office/drawing/2014/main" id="{0F1E9A88-09CF-E14B-A2D1-2C299A1F902E}"/>
              </a:ext>
            </a:extLst>
          </p:cNvPr>
          <p:cNvPicPr>
            <a:picLocks noChangeAspect="1"/>
          </p:cNvPicPr>
          <p:nvPr/>
        </p:nvPicPr>
        <p:blipFill>
          <a:blip r:embed="rId2"/>
          <a:stretch>
            <a:fillRect/>
          </a:stretch>
        </p:blipFill>
        <p:spPr>
          <a:xfrm>
            <a:off x="5385816" y="1493348"/>
            <a:ext cx="6440424" cy="3815949"/>
          </a:xfrm>
          <a:prstGeom prst="rect">
            <a:avLst/>
          </a:prstGeom>
        </p:spPr>
      </p:pic>
    </p:spTree>
    <p:extLst>
      <p:ext uri="{BB962C8B-B14F-4D97-AF65-F5344CB8AC3E}">
        <p14:creationId xmlns:p14="http://schemas.microsoft.com/office/powerpoint/2010/main" val="2887664713"/>
      </p:ext>
    </p:extLst>
  </p:cSld>
  <p:clrMapOvr>
    <a:masterClrMapping/>
  </p:clrMapOvr>
</p:sld>
</file>

<file path=ppt/theme/theme1.xml><?xml version="1.0" encoding="utf-8"?>
<a:theme xmlns:a="http://schemas.openxmlformats.org/drawingml/2006/main" name="AccentBoxVTI">
  <a:themeElements>
    <a:clrScheme name="AccentBoxVTI">
      <a:dk1>
        <a:srgbClr val="000000"/>
      </a:dk1>
      <a:lt1>
        <a:sysClr val="window" lastClr="FFFFFF"/>
      </a:lt1>
      <a:dk2>
        <a:srgbClr val="262626"/>
      </a:dk2>
      <a:lt2>
        <a:srgbClr val="FFFFFF"/>
      </a:lt2>
      <a:accent1>
        <a:srgbClr val="F5A700"/>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Avenir">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otalTime>986</TotalTime>
  <Words>1325</Words>
  <Application>Microsoft Macintosh PowerPoint</Application>
  <PresentationFormat>Widescreen</PresentationFormat>
  <Paragraphs>82</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Avenir Next LT Pro</vt:lpstr>
      <vt:lpstr>Calibri</vt:lpstr>
      <vt:lpstr>AccentBoxVTI</vt:lpstr>
      <vt:lpstr>Image Segmentation Using Deep Learning: A Survey</vt:lpstr>
      <vt:lpstr>Introduction</vt:lpstr>
      <vt:lpstr>DL-based image segmentation models</vt:lpstr>
      <vt:lpstr>Fully Convolutional networks</vt:lpstr>
      <vt:lpstr>Convolutional Models with Graphical Models</vt:lpstr>
      <vt:lpstr>Encoder-Decoder Based Models</vt:lpstr>
      <vt:lpstr>PowerPoint Presentation</vt:lpstr>
      <vt:lpstr>PowerPoint Presentation</vt:lpstr>
      <vt:lpstr>Multi-Scale and Pyramid Network Based Models</vt:lpstr>
      <vt:lpstr>R-CNN Based Models (for Instance Segmentation)</vt:lpstr>
      <vt:lpstr>Dilated Convolutional Models and DeepLab Family</vt:lpstr>
      <vt:lpstr>PowerPoint Presentation</vt:lpstr>
      <vt:lpstr>Recurrent Neural Network Based Models</vt:lpstr>
      <vt:lpstr>Attention-Based Models</vt:lpstr>
      <vt:lpstr>Generative Models and Adversarial Training</vt:lpstr>
      <vt:lpstr>CNN Models With Active Contour Models</vt:lpstr>
      <vt:lpstr>PowerPoint Presentation</vt:lpstr>
      <vt:lpstr>Image Segmentation Datasets</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Segmentation Using Deep Learning: A Survey</dc:title>
  <dc:creator>Nupur Yadav</dc:creator>
  <cp:lastModifiedBy>Nupur Yadav</cp:lastModifiedBy>
  <cp:revision>3</cp:revision>
  <dcterms:created xsi:type="dcterms:W3CDTF">2020-05-10T23:54:51Z</dcterms:created>
  <dcterms:modified xsi:type="dcterms:W3CDTF">2020-05-11T16:21:31Z</dcterms:modified>
</cp:coreProperties>
</file>